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911975" cy="10080625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75">
          <p15:clr>
            <a:srgbClr val="A4A3A4"/>
          </p15:clr>
        </p15:guide>
        <p15:guide id="2" pos="21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690F"/>
    <a:srgbClr val="1E5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590" autoAdjust="0"/>
  </p:normalViewPr>
  <p:slideViewPr>
    <p:cSldViewPr>
      <p:cViewPr>
        <p:scale>
          <a:sx n="140" d="100"/>
          <a:sy n="140" d="100"/>
        </p:scale>
        <p:origin x="-654" y="-72"/>
      </p:cViewPr>
      <p:guideLst>
        <p:guide orient="horz" pos="3175"/>
        <p:guide pos="21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9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5B6347-A442-4732-83EF-F207553BE9E5}" type="datetimeFigureOut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F2C8EA1-9573-4271-AA41-2026A469B84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238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DB7D2-DE8A-4426-9D3F-6BF500B5C744}" type="datetimeFigureOut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744538"/>
            <a:ext cx="2552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16C7C69-CAA6-4592-80B3-9A1EE6E0FB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9725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8E7F9F-276C-44FE-B9BA-5AD73E5D1373}" type="slidenum">
              <a:rPr lang="fr-FR" altLang="fr-FR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0739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6FD0F-8F1C-4156-B934-7C19E5D2B083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C750E-CEB1-4833-9C95-E4CE808079D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011182" y="403696"/>
            <a:ext cx="1555194" cy="8601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5599" y="403696"/>
            <a:ext cx="4550383" cy="8601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B113-24C1-4503-B7AC-070C43854D66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ABBB8-39E5-4F9B-BF18-FE25615AF0A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68F7-9B8D-4E71-9CBC-64035D21C879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BF952-FAE6-41E5-AE34-15015C404C1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5998" y="6477735"/>
            <a:ext cx="5875179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5998" y="4272600"/>
            <a:ext cx="5875179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F698-6BBF-4E89-A14E-431331099859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8A769-6955-4035-8467-F1A91DC86CB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5599" y="2352150"/>
            <a:ext cx="3052789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13587" y="2352150"/>
            <a:ext cx="3052789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3E28-3E1E-4CF9-8D20-8E6638075093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912C1-C6BF-4A1B-82DE-BC386EAFCD7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5599" y="2256475"/>
            <a:ext cx="3053990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5599" y="3196864"/>
            <a:ext cx="3053990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511192" y="2256475"/>
            <a:ext cx="3055189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511192" y="3196864"/>
            <a:ext cx="3055189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16DD-6A0C-447F-9A31-A673A77FD7D7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DFCDF-5D0E-4FB1-996A-CDB74EB9245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B8C1-370D-479F-AE53-E743352CB03B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5CF79-C725-439E-8E76-FF330BD99E5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51B3C-21B9-4796-8608-05503DBB1CC3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27F27-A928-40AB-AC95-2B72DBD156E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5603" y="401361"/>
            <a:ext cx="2273993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2395" y="401360"/>
            <a:ext cx="3863986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5603" y="2109468"/>
            <a:ext cx="2273993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3522-08C5-4992-ACBF-C9B478F584FE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9FED3-7C16-4595-808B-62FFA70B41F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4796" y="7056440"/>
            <a:ext cx="4147185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54796" y="900725"/>
            <a:ext cx="414718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54796" y="7889491"/>
            <a:ext cx="4147185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EFB9-5116-4F4C-9829-B0092BB34EC0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19FBF-08CA-4324-8032-6D848E570F0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6075" y="403225"/>
            <a:ext cx="621982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6075" y="2352675"/>
            <a:ext cx="6219825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6075" y="9344025"/>
            <a:ext cx="16129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3F8EAC-DDC3-4FF3-9946-3B1FE15FAAD3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62200" y="9344025"/>
            <a:ext cx="2187575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9, rue Guittard 94500 Champigny sur Marne S.AR.L. Consulting Développement et Formation 01 47 06 85 31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53000" y="9344025"/>
            <a:ext cx="1612900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754BCA3-216A-4BE6-AC0D-337CB46A624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info@formations-cdf.fr" TargetMode="External"/><Relationship Id="rId5" Type="http://schemas.openxmlformats.org/officeDocument/2006/relationships/hyperlink" Target="site:www.formations-cdf.fr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24"/>
          <p:cNvSpPr txBox="1">
            <a:spLocks noChangeArrowheads="1"/>
          </p:cNvSpPr>
          <p:nvPr/>
        </p:nvSpPr>
        <p:spPr bwMode="auto">
          <a:xfrm>
            <a:off x="2747963" y="575816"/>
            <a:ext cx="1866900" cy="30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1400" b="1" dirty="0" err="1">
                <a:latin typeface="Calibri" pitchFamily="34" charset="0"/>
              </a:rPr>
              <a:t>Bluebeam</a:t>
            </a:r>
            <a:r>
              <a:rPr lang="fr-FR" altLang="fr-FR" sz="1400" b="1" dirty="0">
                <a:latin typeface="Calibri" pitchFamily="34" charset="0"/>
              </a:rPr>
              <a:t> Revu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" y="157163"/>
            <a:ext cx="170021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7462" y="2988782"/>
            <a:ext cx="2466975" cy="168275"/>
          </a:xfrm>
          <a:prstGeom prst="rect">
            <a:avLst/>
          </a:prstGeom>
          <a:solidFill>
            <a:srgbClr val="1F690F">
              <a:alpha val="4902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kern="0" dirty="0">
                <a:solidFill>
                  <a:schemeClr val="bg1"/>
                </a:solidFill>
              </a:rPr>
              <a:t>Objectifs et compétences visées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0638" y="3997156"/>
            <a:ext cx="2478087" cy="169863"/>
          </a:xfrm>
          <a:prstGeom prst="rect">
            <a:avLst/>
          </a:prstGeom>
          <a:solidFill>
            <a:srgbClr val="1F690F">
              <a:alpha val="4902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kern="0" dirty="0">
                <a:solidFill>
                  <a:schemeClr val="bg1"/>
                </a:solidFill>
              </a:rPr>
              <a:t>Moyens pédagogiques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6214" y="5954884"/>
            <a:ext cx="2476800" cy="168275"/>
          </a:xfrm>
          <a:prstGeom prst="rect">
            <a:avLst/>
          </a:prstGeom>
          <a:solidFill>
            <a:srgbClr val="1F690F">
              <a:alpha val="4902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kern="0" dirty="0">
                <a:solidFill>
                  <a:schemeClr val="bg1"/>
                </a:solidFill>
              </a:rPr>
              <a:t>Modalités de suivi Qualité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20638" y="7803357"/>
            <a:ext cx="2476800" cy="168275"/>
          </a:xfrm>
          <a:prstGeom prst="rect">
            <a:avLst/>
          </a:prstGeom>
          <a:solidFill>
            <a:srgbClr val="1F690F">
              <a:alpha val="4902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kern="0" dirty="0">
                <a:solidFill>
                  <a:schemeClr val="bg1"/>
                </a:solidFill>
              </a:rPr>
              <a:t>Vos Formateurs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2807915" y="1294879"/>
            <a:ext cx="3576637" cy="169862"/>
          </a:xfrm>
          <a:prstGeom prst="rect">
            <a:avLst/>
          </a:prstGeom>
          <a:solidFill>
            <a:srgbClr val="1F690F">
              <a:alpha val="49020"/>
            </a:srgb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kern="0" dirty="0">
                <a:solidFill>
                  <a:schemeClr val="bg1"/>
                </a:solidFill>
              </a:rPr>
              <a:t>Programme de formation</a:t>
            </a:r>
          </a:p>
        </p:txBody>
      </p:sp>
      <p:sp>
        <p:nvSpPr>
          <p:cNvPr id="5129" name="Rectangle 18"/>
          <p:cNvSpPr>
            <a:spLocks noChangeArrowheads="1"/>
          </p:cNvSpPr>
          <p:nvPr/>
        </p:nvSpPr>
        <p:spPr bwMode="auto">
          <a:xfrm>
            <a:off x="14288" y="6040438"/>
            <a:ext cx="2473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fr-FR" altLang="fr-FR" sz="1000">
              <a:latin typeface="Calibri" pitchFamily="34" charset="0"/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16097" y="4182588"/>
            <a:ext cx="24749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sz="900" dirty="0">
                <a:latin typeface="Calibri" pitchFamily="34" charset="0"/>
              </a:rPr>
              <a:t>Alternance entre les phases théoriques et pratiques. Solutions techniques à partir d’exemples créés et en création.</a:t>
            </a:r>
            <a:br>
              <a:rPr lang="fr-FR" sz="900" dirty="0">
                <a:latin typeface="Calibri" pitchFamily="34" charset="0"/>
              </a:rPr>
            </a:br>
            <a:r>
              <a:rPr lang="fr-FR" sz="900" dirty="0">
                <a:latin typeface="Calibri" pitchFamily="34" charset="0"/>
              </a:rPr>
              <a:t>Pour les formations en </a:t>
            </a:r>
            <a:r>
              <a:rPr lang="fr-FR" sz="900" dirty="0" smtClean="0">
                <a:latin typeface="Calibri" pitchFamily="34" charset="0"/>
              </a:rPr>
              <a:t>Intra (formation en situation de travail) : </a:t>
            </a:r>
            <a:r>
              <a:rPr lang="fr-FR" sz="900" dirty="0">
                <a:latin typeface="Calibri" pitchFamily="34" charset="0"/>
              </a:rPr>
              <a:t>accompagnement sur un avant projet (APS-APD) ou étude d’un projet rentré par </a:t>
            </a:r>
            <a:r>
              <a:rPr lang="fr-FR" sz="900" b="1" dirty="0">
                <a:latin typeface="Calibri" pitchFamily="34" charset="0"/>
              </a:rPr>
              <a:t>votre</a:t>
            </a:r>
            <a:r>
              <a:rPr lang="fr-FR" sz="900" dirty="0">
                <a:latin typeface="Calibri" pitchFamily="34" charset="0"/>
              </a:rPr>
              <a:t> agence.</a:t>
            </a:r>
            <a:br>
              <a:rPr lang="fr-FR" sz="900" dirty="0">
                <a:latin typeface="Calibri" pitchFamily="34" charset="0"/>
              </a:rPr>
            </a:br>
            <a:r>
              <a:rPr lang="fr-FR" sz="900" dirty="0">
                <a:latin typeface="Calibri" pitchFamily="34" charset="0"/>
              </a:rPr>
              <a:t>Un poste par stagiaire équipé de la dernière version du logiciel.</a:t>
            </a:r>
            <a:br>
              <a:rPr lang="fr-FR" sz="900" dirty="0">
                <a:latin typeface="Calibri" pitchFamily="34" charset="0"/>
              </a:rPr>
            </a:br>
            <a:r>
              <a:rPr lang="fr-FR" sz="900" dirty="0">
                <a:latin typeface="Calibri" pitchFamily="34" charset="0"/>
              </a:rPr>
              <a:t>Formateur équipé de son propre PC et/ou </a:t>
            </a:r>
            <a:r>
              <a:rPr lang="fr-FR" altLang="fr-FR" sz="900" dirty="0">
                <a:latin typeface="Calibri" pitchFamily="34" charset="0"/>
              </a:rPr>
              <a:t>- Supports pédagogiques 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Formateur équipé de son propre PC et/ou Mac.</a:t>
            </a:r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-11113" y="6151342"/>
            <a:ext cx="2505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Supports pédagogiques sur clés USB remis en fin de Formation.</a:t>
            </a:r>
          </a:p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Evaluation des acquis durant toute la session.</a:t>
            </a:r>
          </a:p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Evaluation par stagiaire de la qualité de la formation. </a:t>
            </a:r>
          </a:p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Evaluation à froid ( j+2 mois après la formation)</a:t>
            </a:r>
          </a:p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Attestation de Formation et feuille d’émargement.</a:t>
            </a:r>
          </a:p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Votre Conseiller formation est à votre disposition pour le suivi qualité, la satisfaction de la formation et toute demande de médiation.</a:t>
            </a:r>
          </a:p>
        </p:txBody>
      </p:sp>
      <p:sp>
        <p:nvSpPr>
          <p:cNvPr id="5133" name="Rectangle 1"/>
          <p:cNvSpPr>
            <a:spLocks noChangeArrowheads="1"/>
          </p:cNvSpPr>
          <p:nvPr/>
        </p:nvSpPr>
        <p:spPr bwMode="auto">
          <a:xfrm>
            <a:off x="-11113" y="1358863"/>
            <a:ext cx="2587626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fr-FR" altLang="fr-FR" sz="900" b="1" dirty="0">
                <a:latin typeface="Calibri" pitchFamily="34" charset="0"/>
              </a:rPr>
              <a:t>Durée : </a:t>
            </a:r>
            <a:r>
              <a:rPr lang="fr-FR" altLang="fr-FR" sz="900" dirty="0">
                <a:latin typeface="Calibri" pitchFamily="34" charset="0"/>
              </a:rPr>
              <a:t>1</a:t>
            </a:r>
            <a:r>
              <a:rPr lang="fr-FR" altLang="fr-FR" sz="900" dirty="0" smtClean="0">
                <a:latin typeface="Calibri" pitchFamily="34" charset="0"/>
              </a:rPr>
              <a:t>  </a:t>
            </a:r>
            <a:r>
              <a:rPr lang="fr-FR" altLang="fr-FR" sz="900" dirty="0">
                <a:latin typeface="Calibri" pitchFamily="34" charset="0"/>
              </a:rPr>
              <a:t>jours, soit </a:t>
            </a:r>
            <a:r>
              <a:rPr lang="fr-FR" altLang="fr-FR" sz="900" dirty="0" smtClean="0">
                <a:latin typeface="Calibri" pitchFamily="34" charset="0"/>
              </a:rPr>
              <a:t>7 heures</a:t>
            </a:r>
            <a:endParaRPr lang="fr-FR" altLang="fr-FR" sz="900" dirty="0">
              <a:latin typeface="Calibri" pitchFamily="34" charset="0"/>
            </a:endParaRPr>
          </a:p>
          <a:p>
            <a:pPr algn="just" eaLnBrk="1" hangingPunct="1"/>
            <a:r>
              <a:rPr lang="fr-FR" altLang="fr-FR" sz="900" dirty="0" smtClean="0">
                <a:latin typeface="Calibri" pitchFamily="34" charset="0"/>
              </a:rPr>
              <a:t>Formation </a:t>
            </a:r>
            <a:r>
              <a:rPr lang="fr-FR" altLang="fr-FR" sz="900" dirty="0">
                <a:latin typeface="Calibri" pitchFamily="34" charset="0"/>
              </a:rPr>
              <a:t>en présentiel dans les locaux de l’entreprise</a:t>
            </a:r>
          </a:p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Formation préconisée pour un groupe de 1 à 5 stagiaires maximum</a:t>
            </a:r>
          </a:p>
          <a:p>
            <a:pPr algn="just" eaLnBrk="1" hangingPunct="1"/>
            <a:r>
              <a:rPr lang="fr-FR" altLang="fr-FR" sz="900" b="1" dirty="0">
                <a:latin typeface="Calibri" pitchFamily="34" charset="0"/>
              </a:rPr>
              <a:t>Public </a:t>
            </a:r>
            <a:r>
              <a:rPr lang="fr-FR" altLang="fr-FR" sz="900" dirty="0">
                <a:latin typeface="Calibri" pitchFamily="34" charset="0"/>
              </a:rPr>
              <a:t>: Dessinateurs, Projeteurs, Architectes, Ingénieurs, Assistant(e) d’architecte, Chef de </a:t>
            </a:r>
            <a:r>
              <a:rPr lang="fr-FR" altLang="fr-FR" sz="900" dirty="0" smtClean="0">
                <a:latin typeface="Calibri" pitchFamily="34" charset="0"/>
              </a:rPr>
              <a:t>projets, </a:t>
            </a:r>
            <a:r>
              <a:rPr lang="fr-FR" sz="900" dirty="0">
                <a:latin typeface="+mn-lt"/>
              </a:rPr>
              <a:t>Entreprise de construction, Technicien en bureau d’étude, Économiste de la </a:t>
            </a:r>
            <a:r>
              <a:rPr lang="fr-FR" sz="900" dirty="0" smtClean="0">
                <a:latin typeface="+mn-lt"/>
              </a:rPr>
              <a:t>construction.</a:t>
            </a:r>
            <a:endParaRPr lang="fr-FR" altLang="fr-FR" sz="900" dirty="0">
              <a:latin typeface="+mn-lt"/>
            </a:endParaRPr>
          </a:p>
          <a:p>
            <a:pPr algn="just" eaLnBrk="1" hangingPunct="1"/>
            <a:r>
              <a:rPr lang="fr-FR" altLang="fr-FR" sz="900" b="1" dirty="0">
                <a:latin typeface="Calibri" pitchFamily="34" charset="0"/>
              </a:rPr>
              <a:t>Pré requis </a:t>
            </a:r>
            <a:r>
              <a:rPr lang="fr-FR" altLang="fr-FR" sz="900" dirty="0">
                <a:latin typeface="Calibri" pitchFamily="34" charset="0"/>
              </a:rPr>
              <a:t>: Maitrise des fonctionnalités avancées d’un logiciel compatible BIM.</a:t>
            </a:r>
          </a:p>
        </p:txBody>
      </p:sp>
      <p:sp>
        <p:nvSpPr>
          <p:cNvPr id="5134" name="Rectangle 11"/>
          <p:cNvSpPr>
            <a:spLocks noChangeArrowheads="1"/>
          </p:cNvSpPr>
          <p:nvPr/>
        </p:nvSpPr>
        <p:spPr bwMode="auto">
          <a:xfrm>
            <a:off x="2735907" y="1739563"/>
            <a:ext cx="4017962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900" b="1" dirty="0" smtClean="0">
                <a:latin typeface="Calibri" pitchFamily="34" charset="0"/>
              </a:rPr>
              <a:t>Création </a:t>
            </a:r>
            <a:r>
              <a:rPr lang="fr-FR" altLang="fr-FR" sz="900" b="1" dirty="0">
                <a:latin typeface="Calibri" pitchFamily="34" charset="0"/>
              </a:rPr>
              <a:t>et annotation des PDF BIM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Présentation de l'interface </a:t>
            </a:r>
            <a:r>
              <a:rPr lang="fr-FR" altLang="fr-FR" sz="900" dirty="0" err="1">
                <a:latin typeface="Calibri" pitchFamily="34" charset="0"/>
              </a:rPr>
              <a:t>Bluebeam</a:t>
            </a:r>
            <a:endParaRPr lang="fr-FR" altLang="fr-FR" sz="900" dirty="0">
              <a:latin typeface="Calibri" pitchFamily="34" charset="0"/>
            </a:endParaRP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Créer des documents PDF 2D et 3D 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Annotation des documents: les outils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Les commandes de script :Scripting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Sauvegarde dans le </a:t>
            </a:r>
            <a:r>
              <a:rPr lang="fr-FR" altLang="fr-FR" sz="900" dirty="0" err="1">
                <a:latin typeface="Calibri" pitchFamily="34" charset="0"/>
              </a:rPr>
              <a:t>Tool</a:t>
            </a:r>
            <a:r>
              <a:rPr lang="fr-FR" altLang="fr-FR" sz="900" dirty="0">
                <a:latin typeface="Calibri" pitchFamily="34" charset="0"/>
              </a:rPr>
              <a:t> </a:t>
            </a:r>
            <a:r>
              <a:rPr lang="fr-FR" altLang="fr-FR" sz="900" dirty="0" err="1">
                <a:latin typeface="Calibri" pitchFamily="34" charset="0"/>
              </a:rPr>
              <a:t>Chest</a:t>
            </a:r>
            <a:endParaRPr lang="fr-FR" altLang="fr-FR" sz="900" dirty="0">
              <a:latin typeface="Calibri" pitchFamily="34" charset="0"/>
            </a:endParaRP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Recherche et visualisation des </a:t>
            </a:r>
            <a:r>
              <a:rPr lang="fr-FR" altLang="fr-FR" sz="900" dirty="0" err="1">
                <a:latin typeface="Calibri" pitchFamily="34" charset="0"/>
              </a:rPr>
              <a:t>pdf</a:t>
            </a:r>
            <a:r>
              <a:rPr lang="fr-FR" altLang="fr-FR" sz="900" dirty="0">
                <a:latin typeface="Calibri" pitchFamily="34" charset="0"/>
              </a:rPr>
              <a:t> (filtres, symboles et organisation)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Application des modèles de signets: Structures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Créer des PDF 3D depuis Revit, </a:t>
            </a:r>
            <a:r>
              <a:rPr lang="fr-FR" altLang="fr-FR" sz="900" dirty="0" err="1">
                <a:latin typeface="Calibri" pitchFamily="34" charset="0"/>
              </a:rPr>
              <a:t>Navisworks</a:t>
            </a:r>
            <a:r>
              <a:rPr lang="fr-FR" altLang="fr-FR" sz="900" dirty="0">
                <a:latin typeface="Calibri" pitchFamily="34" charset="0"/>
              </a:rPr>
              <a:t>, </a:t>
            </a:r>
            <a:r>
              <a:rPr lang="fr-FR" altLang="fr-FR" sz="900" dirty="0" err="1">
                <a:latin typeface="Calibri" pitchFamily="34" charset="0"/>
              </a:rPr>
              <a:t>SketchUP</a:t>
            </a:r>
            <a:r>
              <a:rPr lang="fr-FR" altLang="fr-FR" sz="900" dirty="0">
                <a:latin typeface="Calibri" pitchFamily="34" charset="0"/>
              </a:rPr>
              <a:t> Pro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Synchronisation des PDF BIM</a:t>
            </a:r>
          </a:p>
          <a:p>
            <a:pPr eaLnBrk="1" hangingPunct="1"/>
            <a:endParaRPr lang="fr-FR" altLang="fr-FR" sz="900" dirty="0">
              <a:latin typeface="Calibri" pitchFamily="34" charset="0"/>
            </a:endParaRPr>
          </a:p>
          <a:p>
            <a:pPr eaLnBrk="1" hangingPunct="1"/>
            <a:r>
              <a:rPr lang="fr-FR" altLang="fr-FR" sz="900" b="1" dirty="0" smtClean="0">
                <a:latin typeface="Calibri" pitchFamily="34" charset="0"/>
              </a:rPr>
              <a:t> </a:t>
            </a:r>
            <a:r>
              <a:rPr lang="fr-FR" altLang="fr-FR" sz="900" b="1" dirty="0">
                <a:latin typeface="Calibri" pitchFamily="34" charset="0"/>
              </a:rPr>
              <a:t>Partage et gestion des </a:t>
            </a:r>
            <a:r>
              <a:rPr lang="fr-FR" altLang="fr-FR" sz="900" b="1" dirty="0" smtClean="0">
                <a:latin typeface="Calibri" pitchFamily="34" charset="0"/>
              </a:rPr>
              <a:t>collisions</a:t>
            </a:r>
            <a:endParaRPr lang="fr-FR" altLang="fr-FR" sz="900" b="1" dirty="0">
              <a:latin typeface="Calibri" pitchFamily="34" charset="0"/>
            </a:endParaRP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Transfert et partage des PDF BIM et comparaison des documents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Superposition des pages, liste des problèmes et synchronisation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Partage des commentaires online: Studio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Partage des PDF en lots depuis </a:t>
            </a:r>
            <a:r>
              <a:rPr lang="fr-FR" altLang="fr-FR" sz="900" dirty="0" err="1">
                <a:latin typeface="Calibri" pitchFamily="34" charset="0"/>
              </a:rPr>
              <a:t>AutoCAD</a:t>
            </a:r>
            <a:r>
              <a:rPr lang="fr-FR" altLang="fr-FR" sz="900" dirty="0">
                <a:latin typeface="Calibri" pitchFamily="34" charset="0"/>
              </a:rPr>
              <a:t>, Revit et </a:t>
            </a:r>
            <a:r>
              <a:rPr lang="fr-FR" altLang="fr-FR" sz="900" dirty="0" err="1">
                <a:latin typeface="Calibri" pitchFamily="34" charset="0"/>
              </a:rPr>
              <a:t>Solidworks</a:t>
            </a:r>
            <a:endParaRPr lang="fr-FR" altLang="fr-FR" sz="900" dirty="0">
              <a:latin typeface="Calibri" pitchFamily="34" charset="0"/>
            </a:endParaRP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Générer des liens, traiter en lots des hyperliens et rotation de page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Imports et exports des annotations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Mener une revue de projet avec </a:t>
            </a:r>
            <a:r>
              <a:rPr lang="fr-FR" altLang="fr-FR" sz="900" dirty="0" err="1">
                <a:latin typeface="Calibri" pitchFamily="34" charset="0"/>
              </a:rPr>
              <a:t>Bluebeam</a:t>
            </a:r>
            <a:endParaRPr lang="fr-FR" altLang="fr-FR" sz="900" dirty="0">
              <a:latin typeface="Calibri" pitchFamily="34" charset="0"/>
            </a:endParaRP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Les caractères OCR+</a:t>
            </a:r>
          </a:p>
          <a:p>
            <a:pPr eaLnBrk="1" hangingPunct="1"/>
            <a:r>
              <a:rPr lang="fr-FR" altLang="fr-FR" sz="900" dirty="0">
                <a:latin typeface="Calibri" pitchFamily="34" charset="0"/>
              </a:rPr>
              <a:t>Edition</a:t>
            </a:r>
          </a:p>
          <a:p>
            <a:pPr eaLnBrk="1" hangingPunct="1"/>
            <a:endParaRPr lang="fr-FR" altLang="fr-FR" sz="900" dirty="0">
              <a:latin typeface="Calibri" pitchFamily="34" charset="0"/>
            </a:endParaRPr>
          </a:p>
          <a:p>
            <a:pPr eaLnBrk="1" hangingPunct="1"/>
            <a:endParaRPr lang="fr-FR" altLang="fr-FR" sz="900" dirty="0">
              <a:latin typeface="Calibri" pitchFamily="34" charset="0"/>
            </a:endParaRPr>
          </a:p>
          <a:p>
            <a:pPr eaLnBrk="1" hangingPunct="1"/>
            <a:endParaRPr lang="fr-FR" altLang="fr-FR" sz="900" dirty="0">
              <a:latin typeface="Calibri" pitchFamily="34" charset="0"/>
            </a:endParaRPr>
          </a:p>
          <a:p>
            <a:pPr eaLnBrk="1" hangingPunct="1"/>
            <a:endParaRPr lang="fr-FR" altLang="fr-FR" sz="900" dirty="0">
              <a:latin typeface="Calibri" pitchFamily="34" charset="0"/>
            </a:endParaRPr>
          </a:p>
          <a:p>
            <a:pPr eaLnBrk="1" hangingPunct="1"/>
            <a:endParaRPr lang="fr-FR" altLang="fr-FR" sz="900" dirty="0">
              <a:latin typeface="Calibri" pitchFamily="34" charset="0"/>
            </a:endParaRPr>
          </a:p>
        </p:txBody>
      </p:sp>
      <p:sp>
        <p:nvSpPr>
          <p:cNvPr id="5135" name="Rectangle 2"/>
          <p:cNvSpPr>
            <a:spLocks noChangeArrowheads="1"/>
          </p:cNvSpPr>
          <p:nvPr/>
        </p:nvSpPr>
        <p:spPr bwMode="auto">
          <a:xfrm>
            <a:off x="0" y="8027998"/>
            <a:ext cx="2459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BIM Manager, certifiée </a:t>
            </a:r>
            <a:r>
              <a:rPr lang="fr-FR" altLang="fr-FR" sz="900" dirty="0" err="1">
                <a:latin typeface="Calibri" pitchFamily="34" charset="0"/>
              </a:rPr>
              <a:t>RayCREATIS</a:t>
            </a:r>
            <a:r>
              <a:rPr lang="fr-FR" altLang="fr-FR" sz="900" dirty="0">
                <a:latin typeface="Calibri" pitchFamily="34" charset="0"/>
              </a:rPr>
              <a:t>, Dirigeante de Société CAO-DAO, Architecte DPLG, Consultant(e) spécialisé(e) auprès des BET, Cabinets d’architectes, Intervenant(e) </a:t>
            </a:r>
            <a:r>
              <a:rPr lang="fr-FR" altLang="fr-FR" sz="900" dirty="0" err="1">
                <a:latin typeface="Calibri" pitchFamily="34" charset="0"/>
              </a:rPr>
              <a:t>Nemetschek</a:t>
            </a:r>
            <a:r>
              <a:rPr lang="fr-FR" altLang="fr-FR" sz="900" dirty="0">
                <a:latin typeface="Calibri" pitchFamily="34" charset="0"/>
              </a:rPr>
              <a:t>.</a:t>
            </a:r>
          </a:p>
          <a:p>
            <a:pPr algn="just" eaLnBrk="1" hangingPunct="1"/>
            <a:r>
              <a:rPr lang="fr-FR" altLang="fr-FR" sz="900" dirty="0">
                <a:latin typeface="Calibri" pitchFamily="34" charset="0"/>
              </a:rPr>
              <a:t>Intervenant en accompagnement personnalisé et mode projets auprès des clients CDF sur le territoire national depuis  4 ans.</a:t>
            </a:r>
          </a:p>
        </p:txBody>
      </p:sp>
      <p:pic>
        <p:nvPicPr>
          <p:cNvPr id="513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9450" y="9488488"/>
            <a:ext cx="10223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-11113" y="9810892"/>
            <a:ext cx="33841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1050" dirty="0" smtClean="0">
                <a:solidFill>
                  <a:srgbClr val="000000"/>
                </a:solidFill>
                <a:latin typeface="Calibri" pitchFamily="34" charset="0"/>
                <a:hlinkClick r:id="rId5"/>
              </a:rPr>
              <a:t>Formations CDF</a:t>
            </a:r>
            <a:r>
              <a:rPr lang="fr-FR" sz="1050" dirty="0" smtClean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fr-FR" sz="1050" dirty="0">
                <a:solidFill>
                  <a:srgbClr val="000000"/>
                </a:solidFill>
                <a:latin typeface="Calibri" pitchFamily="34" charset="0"/>
              </a:rPr>
              <a:t>01.47.06.85.31 </a:t>
            </a:r>
            <a:r>
              <a:rPr lang="fr-FR" sz="1050" dirty="0" smtClean="0">
                <a:solidFill>
                  <a:srgbClr val="000000"/>
                </a:solidFill>
                <a:latin typeface="Calibri" pitchFamily="34" charset="0"/>
                <a:hlinkClick r:id="rId6"/>
              </a:rPr>
              <a:t>info@formations-cdf.fr</a:t>
            </a:r>
            <a:endParaRPr lang="fr-FR" sz="105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138" name="Imag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45013" y="9480550"/>
            <a:ext cx="1019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660" y="3192527"/>
            <a:ext cx="2493963" cy="784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altLang="fr-FR" sz="900" dirty="0" smtClean="0">
                <a:latin typeface="+mn-lt"/>
                <a:cs typeface="Arial" panose="020B0604020202020204" pitchFamily="34" charset="0"/>
              </a:rPr>
              <a:t>Maîtriser </a:t>
            </a:r>
            <a:r>
              <a:rPr lang="fr-FR" altLang="fr-FR" sz="900" dirty="0">
                <a:latin typeface="+mn-lt"/>
                <a:cs typeface="Arial" panose="020B0604020202020204" pitchFamily="34" charset="0"/>
              </a:rPr>
              <a:t>les principales fonctionnalités du logiciel </a:t>
            </a:r>
            <a:r>
              <a:rPr lang="fr-FR" altLang="fr-FR" sz="900" dirty="0" err="1">
                <a:latin typeface="+mn-lt"/>
                <a:cs typeface="Arial" panose="020B0604020202020204" pitchFamily="34" charset="0"/>
              </a:rPr>
              <a:t>Bluebeam</a:t>
            </a:r>
            <a:r>
              <a:rPr lang="fr-FR" altLang="fr-FR" sz="900" dirty="0">
                <a:latin typeface="+mn-lt"/>
                <a:cs typeface="Arial" panose="020B0604020202020204" pitchFamily="34" charset="0"/>
              </a:rPr>
              <a:t> pour optimiser la collaboration des projets BIM avec l’ensemble des partenaires et des entreprises. Annoter, estimer les avant-métrés, réviser et partager les PDF 2D et 3D.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184179" y="34323"/>
            <a:ext cx="165618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 smtClean="0">
                <a:latin typeface="+mn-lt"/>
                <a:cs typeface="+mn-cs"/>
              </a:rPr>
              <a:t>Formations-cdf-Bluebeam-Revu-2018</a:t>
            </a:r>
            <a:endParaRPr lang="fr-FR" sz="700" dirty="0">
              <a:latin typeface="+mn-lt"/>
              <a:cs typeface="+mn-cs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149" y="9558465"/>
            <a:ext cx="728091" cy="45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406</Words>
  <Application>Microsoft Office PowerPoint</Application>
  <PresentationFormat>Personnalisé</PresentationFormat>
  <Paragraphs>49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CDF</dc:creator>
  <cp:keywords>formation;Bluebeam Revu</cp:keywords>
  <cp:lastModifiedBy>SERVEUR-CDF</cp:lastModifiedBy>
  <cp:revision>207</cp:revision>
  <cp:lastPrinted>2016-06-27T12:45:43Z</cp:lastPrinted>
  <dcterms:created xsi:type="dcterms:W3CDTF">2012-12-17T15:08:41Z</dcterms:created>
  <dcterms:modified xsi:type="dcterms:W3CDTF">2017-11-16T09:54:05Z</dcterms:modified>
</cp:coreProperties>
</file>